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8" r:id="rId4"/>
    <p:sldId id="305" r:id="rId5"/>
    <p:sldId id="306" r:id="rId6"/>
    <p:sldId id="304" r:id="rId7"/>
    <p:sldId id="307" r:id="rId8"/>
    <p:sldId id="308" r:id="rId9"/>
    <p:sldId id="309" r:id="rId10"/>
  </p:sldIdLst>
  <p:sldSz cx="9144000" cy="5143500" type="screen16x9"/>
  <p:notesSz cx="6858000" cy="9144000"/>
  <p:embeddedFontLst>
    <p:embeddedFont>
      <p:font typeface="Albert Sans" pitchFamily="2" charset="0"/>
      <p:regular r:id="rId12"/>
      <p:bold r:id="rId13"/>
      <p:italic r:id="rId14"/>
      <p:boldItalic r:id="rId15"/>
    </p:embeddedFont>
    <p:embeddedFont>
      <p:font typeface="Anaheim" panose="020B0604020202020204" charset="0"/>
      <p:regular r:id="rId16"/>
    </p:embeddedFont>
    <p:embeddedFont>
      <p:font typeface="Bebas Neue" panose="020B0606020202050201" pitchFamily="34" charset="0"/>
      <p:regular r:id="rId17"/>
    </p:embeddedFont>
    <p:embeddedFont>
      <p:font typeface="Nunito Light" pitchFamily="2" charset="0"/>
      <p:regular r:id="rId18"/>
      <p:italic r:id="rId19"/>
    </p:embeddedFont>
    <p:embeddedFont>
      <p:font typeface="Urbanist" panose="020B0A04040200000203" pitchFamily="34" charset="0"/>
      <p:regular r:id="rId20"/>
      <p:bold r:id="rId21"/>
      <p:italic r:id="rId22"/>
      <p:boldItalic r:id="rId23"/>
    </p:embeddedFont>
    <p:embeddedFont>
      <p:font typeface="Urbanist Light" panose="020B0A0404020000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8208B5-DF26-4C57-91AE-8C94788BC210}">
  <a:tblStyle styleId="{988208B5-DF26-4C57-91AE-8C94788BC2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9879EC-92F9-488B-91B1-83ED6FCA2EB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375f8474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375f8474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a6c71f1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0a6c71f1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6192600" cy="178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57575" y="4160625"/>
            <a:ext cx="39732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950" y="-6300"/>
            <a:ext cx="9153900" cy="5156100"/>
            <a:chOff x="-4950" y="-6300"/>
            <a:chExt cx="9153900" cy="51561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6;p2"/>
            <p:cNvSpPr/>
            <p:nvPr/>
          </p:nvSpPr>
          <p:spPr>
            <a:xfrm>
              <a:off x="868547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17;p2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4501950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482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8547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482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107505" y="2023500"/>
              <a:ext cx="140100" cy="855450"/>
              <a:chOff x="8898796" y="1665825"/>
              <a:chExt cx="140100" cy="8554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" name="Google Shape;26;p2"/>
            <p:cNvCxnSpPr/>
            <p:nvPr/>
          </p:nvCxnSpPr>
          <p:spPr>
            <a:xfrm rot="10800000">
              <a:off x="4572000" y="4868875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27;p2"/>
            <p:cNvSpPr/>
            <p:nvPr/>
          </p:nvSpPr>
          <p:spPr>
            <a:xfrm>
              <a:off x="4501950" y="480365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4"/>
          <p:cNvCxnSpPr>
            <a:stCxn id="45" idx="4"/>
            <a:endCxn id="46" idx="0"/>
          </p:cNvCxnSpPr>
          <p:nvPr/>
        </p:nvCxnSpPr>
        <p:spPr>
          <a:xfrm>
            <a:off x="356675" y="337400"/>
            <a:ext cx="0" cy="446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4"/>
          <p:cNvCxnSpPr/>
          <p:nvPr/>
        </p:nvCxnSpPr>
        <p:spPr>
          <a:xfrm>
            <a:off x="-4950" y="267350"/>
            <a:ext cx="91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-4950" y="4873700"/>
            <a:ext cx="91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 rot="10800000">
            <a:off x="4572000" y="50"/>
            <a:ext cx="0" cy="26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 rot="10800000">
            <a:off x="4572000" y="4868875"/>
            <a:ext cx="0" cy="26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>
            <a:stCxn id="52" idx="4"/>
            <a:endCxn id="53" idx="0"/>
          </p:cNvCxnSpPr>
          <p:nvPr/>
        </p:nvCxnSpPr>
        <p:spPr>
          <a:xfrm>
            <a:off x="8787325" y="337400"/>
            <a:ext cx="0" cy="446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4"/>
          <p:cNvSpPr/>
          <p:nvPr/>
        </p:nvSpPr>
        <p:spPr>
          <a:xfrm>
            <a:off x="286625" y="197300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286625" y="4803650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8717275" y="197300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8717275" y="4803650"/>
            <a:ext cx="140100" cy="14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1"/>
          </p:nvPr>
        </p:nvSpPr>
        <p:spPr>
          <a:xfrm>
            <a:off x="720000" y="1122025"/>
            <a:ext cx="77040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9"/>
          <p:cNvGrpSpPr/>
          <p:nvPr/>
        </p:nvGrpSpPr>
        <p:grpSpPr>
          <a:xfrm>
            <a:off x="-4950" y="-6300"/>
            <a:ext cx="9153900" cy="5156100"/>
            <a:chOff x="-4950" y="-6300"/>
            <a:chExt cx="9153900" cy="5156100"/>
          </a:xfrm>
        </p:grpSpPr>
        <p:cxnSp>
          <p:nvCxnSpPr>
            <p:cNvPr id="119" name="Google Shape;119;p9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9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9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9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" name="Google Shape;123;p9"/>
            <p:cNvSpPr/>
            <p:nvPr/>
          </p:nvSpPr>
          <p:spPr>
            <a:xfrm>
              <a:off x="868547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9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125;p9"/>
            <p:cNvSpPr/>
            <p:nvPr/>
          </p:nvSpPr>
          <p:spPr>
            <a:xfrm>
              <a:off x="254825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868547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254825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9"/>
            <p:cNvGrpSpPr/>
            <p:nvPr/>
          </p:nvGrpSpPr>
          <p:grpSpPr>
            <a:xfrm>
              <a:off x="107505" y="2023500"/>
              <a:ext cx="140100" cy="855450"/>
              <a:chOff x="8898796" y="1665825"/>
              <a:chExt cx="140100" cy="855450"/>
            </a:xfrm>
          </p:grpSpPr>
          <p:sp>
            <p:nvSpPr>
              <p:cNvPr id="129" name="Google Shape;129;p9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2" name="Google Shape;132;p9"/>
            <p:cNvCxnSpPr/>
            <p:nvPr/>
          </p:nvCxnSpPr>
          <p:spPr>
            <a:xfrm rot="10800000">
              <a:off x="4572000" y="4869000"/>
              <a:ext cx="0" cy="27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3" name="Google Shape;133;p9"/>
            <p:cNvGrpSpPr/>
            <p:nvPr/>
          </p:nvGrpSpPr>
          <p:grpSpPr>
            <a:xfrm>
              <a:off x="8896405" y="2023500"/>
              <a:ext cx="140100" cy="855450"/>
              <a:chOff x="8898796" y="1665825"/>
              <a:chExt cx="140100" cy="855450"/>
            </a:xfrm>
          </p:grpSpPr>
          <p:sp>
            <p:nvSpPr>
              <p:cNvPr id="134" name="Google Shape;134;p9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>
            <a:spLocks noGrp="1"/>
          </p:cNvSpPr>
          <p:nvPr>
            <p:ph type="title"/>
          </p:nvPr>
        </p:nvSpPr>
        <p:spPr>
          <a:xfrm>
            <a:off x="6703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33200"/>
            <a:ext cx="14712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33147"/>
            <a:ext cx="14712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133200"/>
            <a:ext cx="14712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832851"/>
            <a:ext cx="14712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133200"/>
            <a:ext cx="14712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832850"/>
            <a:ext cx="14712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"/>
          </p:nvPr>
        </p:nvSpPr>
        <p:spPr>
          <a:xfrm>
            <a:off x="720000" y="204307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8"/>
          </p:nvPr>
        </p:nvSpPr>
        <p:spPr>
          <a:xfrm>
            <a:off x="3306000" y="204307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9"/>
          </p:nvPr>
        </p:nvSpPr>
        <p:spPr>
          <a:xfrm>
            <a:off x="5892000" y="204307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3"/>
          </p:nvPr>
        </p:nvSpPr>
        <p:spPr>
          <a:xfrm>
            <a:off x="720000" y="37466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4"/>
          </p:nvPr>
        </p:nvSpPr>
        <p:spPr>
          <a:xfrm>
            <a:off x="3306000" y="37466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5"/>
          </p:nvPr>
        </p:nvSpPr>
        <p:spPr>
          <a:xfrm>
            <a:off x="5892000" y="37466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-54625" y="50"/>
            <a:ext cx="9153900" cy="5149825"/>
            <a:chOff x="-54625" y="50"/>
            <a:chExt cx="9153900" cy="5149825"/>
          </a:xfrm>
        </p:grpSpPr>
        <p:cxnSp>
          <p:nvCxnSpPr>
            <p:cNvPr id="174" name="Google Shape;174;p13"/>
            <p:cNvCxnSpPr/>
            <p:nvPr/>
          </p:nvCxnSpPr>
          <p:spPr>
            <a:xfrm>
              <a:off x="-54625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13"/>
            <p:cNvCxnSpPr/>
            <p:nvPr/>
          </p:nvCxnSpPr>
          <p:spPr>
            <a:xfrm>
              <a:off x="-54625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13"/>
            <p:cNvCxnSpPr/>
            <p:nvPr/>
          </p:nvCxnSpPr>
          <p:spPr>
            <a:xfrm rot="10800000">
              <a:off x="4522325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3"/>
            <p:cNvCxnSpPr/>
            <p:nvPr/>
          </p:nvCxnSpPr>
          <p:spPr>
            <a:xfrm rot="10800000">
              <a:off x="4522325" y="4868775"/>
              <a:ext cx="0" cy="28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" name="Google Shape;178;p13"/>
            <p:cNvSpPr/>
            <p:nvPr/>
          </p:nvSpPr>
          <p:spPr>
            <a:xfrm>
              <a:off x="8635800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205150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8635800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205150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4452275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4452275" y="480365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7"/>
          <p:cNvGrpSpPr/>
          <p:nvPr/>
        </p:nvGrpSpPr>
        <p:grpSpPr>
          <a:xfrm>
            <a:off x="-4950" y="-6300"/>
            <a:ext cx="9153900" cy="5156100"/>
            <a:chOff x="-4950" y="-6300"/>
            <a:chExt cx="9153900" cy="5156100"/>
          </a:xfrm>
        </p:grpSpPr>
        <p:cxnSp>
          <p:nvCxnSpPr>
            <p:cNvPr id="402" name="Google Shape;402;p27"/>
            <p:cNvCxnSpPr/>
            <p:nvPr/>
          </p:nvCxnSpPr>
          <p:spPr>
            <a:xfrm rot="10800000">
              <a:off x="4572000" y="4875312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7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7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7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7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27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8" name="Google Shape;408;p27"/>
            <p:cNvSpPr/>
            <p:nvPr/>
          </p:nvSpPr>
          <p:spPr>
            <a:xfrm>
              <a:off x="286500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7"/>
            <p:cNvGrpSpPr/>
            <p:nvPr/>
          </p:nvGrpSpPr>
          <p:grpSpPr>
            <a:xfrm>
              <a:off x="107505" y="2144025"/>
              <a:ext cx="140100" cy="855450"/>
              <a:chOff x="8898796" y="1665825"/>
              <a:chExt cx="140100" cy="855450"/>
            </a:xfrm>
          </p:grpSpPr>
          <p:sp>
            <p:nvSpPr>
              <p:cNvPr id="410" name="Google Shape;410;p27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7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7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27"/>
            <p:cNvGrpSpPr/>
            <p:nvPr/>
          </p:nvGrpSpPr>
          <p:grpSpPr>
            <a:xfrm>
              <a:off x="8896405" y="2023500"/>
              <a:ext cx="140100" cy="855450"/>
              <a:chOff x="8898796" y="1665825"/>
              <a:chExt cx="140100" cy="855450"/>
            </a:xfrm>
          </p:grpSpPr>
          <p:sp>
            <p:nvSpPr>
              <p:cNvPr id="414" name="Google Shape;414;p27"/>
              <p:cNvSpPr/>
              <p:nvPr/>
            </p:nvSpPr>
            <p:spPr>
              <a:xfrm>
                <a:off x="8898796" y="1665825"/>
                <a:ext cx="140100" cy="140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7"/>
              <p:cNvSpPr/>
              <p:nvPr/>
            </p:nvSpPr>
            <p:spPr>
              <a:xfrm>
                <a:off x="8898796" y="2023500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7"/>
              <p:cNvSpPr/>
              <p:nvPr/>
            </p:nvSpPr>
            <p:spPr>
              <a:xfrm>
                <a:off x="8898796" y="2381175"/>
                <a:ext cx="140100" cy="14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" name="Google Shape;417;p27"/>
            <p:cNvSpPr/>
            <p:nvPr/>
          </p:nvSpPr>
          <p:spPr>
            <a:xfrm>
              <a:off x="286500" y="480365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8717400" y="19730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8717400" y="4803650"/>
              <a:ext cx="140100" cy="14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8"/>
          <p:cNvGrpSpPr/>
          <p:nvPr/>
        </p:nvGrpSpPr>
        <p:grpSpPr>
          <a:xfrm>
            <a:off x="-4950" y="-6300"/>
            <a:ext cx="9155688" cy="5156100"/>
            <a:chOff x="-4950" y="-6300"/>
            <a:chExt cx="9155688" cy="5156100"/>
          </a:xfrm>
        </p:grpSpPr>
        <p:cxnSp>
          <p:nvCxnSpPr>
            <p:cNvPr id="422" name="Google Shape;422;p28"/>
            <p:cNvCxnSpPr/>
            <p:nvPr/>
          </p:nvCxnSpPr>
          <p:spPr>
            <a:xfrm rot="10800000">
              <a:off x="4572000" y="4875312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28"/>
            <p:cNvCxnSpPr/>
            <p:nvPr/>
          </p:nvCxnSpPr>
          <p:spPr>
            <a:xfrm>
              <a:off x="8787325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8"/>
            <p:cNvCxnSpPr/>
            <p:nvPr/>
          </p:nvCxnSpPr>
          <p:spPr>
            <a:xfrm>
              <a:off x="356550" y="-6300"/>
              <a:ext cx="0" cy="515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28"/>
            <p:cNvCxnSpPr/>
            <p:nvPr/>
          </p:nvCxnSpPr>
          <p:spPr>
            <a:xfrm>
              <a:off x="-4950" y="26735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8"/>
            <p:cNvCxnSpPr/>
            <p:nvPr/>
          </p:nvCxnSpPr>
          <p:spPr>
            <a:xfrm>
              <a:off x="-4950" y="4873700"/>
              <a:ext cx="915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8"/>
            <p:cNvCxnSpPr/>
            <p:nvPr/>
          </p:nvCxnSpPr>
          <p:spPr>
            <a:xfrm rot="10800000">
              <a:off x="4572000" y="50"/>
              <a:ext cx="0" cy="2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8" name="Google Shape;428;p28"/>
            <p:cNvSpPr/>
            <p:nvPr/>
          </p:nvSpPr>
          <p:spPr>
            <a:xfrm>
              <a:off x="4470150" y="477185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286500" y="197300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286500" y="4803650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717400" y="197300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8717400" y="4803650"/>
              <a:ext cx="140100" cy="14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470150" y="165500"/>
              <a:ext cx="203700" cy="203700"/>
            </a:xfrm>
            <a:prstGeom prst="star4">
              <a:avLst>
                <a:gd name="adj" fmla="val 2164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" name="Google Shape;434;p28"/>
            <p:cNvCxnSpPr/>
            <p:nvPr/>
          </p:nvCxnSpPr>
          <p:spPr>
            <a:xfrm>
              <a:off x="0" y="2571750"/>
              <a:ext cx="35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28"/>
            <p:cNvCxnSpPr/>
            <p:nvPr/>
          </p:nvCxnSpPr>
          <p:spPr>
            <a:xfrm rot="10800000">
              <a:off x="8793738" y="2570525"/>
              <a:ext cx="35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28"/>
            <p:cNvSpPr/>
            <p:nvPr/>
          </p:nvSpPr>
          <p:spPr>
            <a:xfrm>
              <a:off x="286625" y="2500475"/>
              <a:ext cx="140100" cy="14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8717275" y="2500475"/>
              <a:ext cx="140100" cy="14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"/>
              <a:buNone/>
              <a:defRPr sz="3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  <p:sldLayoutId id="2147483659" r:id="rId6"/>
    <p:sldLayoutId id="2147483673" r:id="rId7"/>
    <p:sldLayoutId id="214748367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016/j.datak.2006.04.00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>
            <a:spLocks noGrp="1"/>
          </p:cNvSpPr>
          <p:nvPr>
            <p:ph type="ctrTitle"/>
          </p:nvPr>
        </p:nvSpPr>
        <p:spPr>
          <a:xfrm>
            <a:off x="292202" y="3899111"/>
            <a:ext cx="3283622" cy="1088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Team Name : </a:t>
            </a:r>
            <a:r>
              <a:rPr lang="en-US" sz="1600" b="1" dirty="0" err="1"/>
              <a:t>MLmaster</a:t>
            </a:r>
            <a:br>
              <a:rPr lang="en-US" sz="1600" b="1" dirty="0"/>
            </a:br>
            <a:r>
              <a:rPr lang="en-US" sz="1600" b="1" dirty="0"/>
              <a:t>Team Member : Uday Singh</a:t>
            </a:r>
            <a:br>
              <a:rPr lang="en-US" sz="1600" b="1" dirty="0"/>
            </a:br>
            <a:endParaRPr sz="1600" b="1" dirty="0"/>
          </a:p>
        </p:txBody>
      </p:sp>
      <p:sp>
        <p:nvSpPr>
          <p:cNvPr id="450" name="Google Shape;450;p32"/>
          <p:cNvSpPr/>
          <p:nvPr/>
        </p:nvSpPr>
        <p:spPr>
          <a:xfrm>
            <a:off x="721933" y="1758059"/>
            <a:ext cx="140100" cy="14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8193984" y="3619259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2" name="Google Shape;452;p32"/>
          <p:cNvCxnSpPr>
            <a:cxnSpLocks/>
          </p:cNvCxnSpPr>
          <p:nvPr/>
        </p:nvCxnSpPr>
        <p:spPr>
          <a:xfrm rot="10800000">
            <a:off x="778520" y="1898159"/>
            <a:ext cx="2020500" cy="1861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3" name="Google Shape;453;p32"/>
          <p:cNvCxnSpPr>
            <a:cxnSpLocks/>
          </p:cNvCxnSpPr>
          <p:nvPr/>
        </p:nvCxnSpPr>
        <p:spPr>
          <a:xfrm>
            <a:off x="7186660" y="1342559"/>
            <a:ext cx="1034400" cy="22767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5" name="Picture 14" descr="Cartoon brain with a magnifying glass&#10;&#10;Description automatically generated">
            <a:extLst>
              <a:ext uri="{FF2B5EF4-FFF2-40B4-BE49-F238E27FC236}">
                <a16:creationId xmlns:a16="http://schemas.microsoft.com/office/drawing/2014/main" id="{24C6F8A3-F404-AC95-13E6-90DFCCB3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03" y="2473129"/>
            <a:ext cx="1352332" cy="1286230"/>
          </a:xfrm>
          <a:prstGeom prst="rect">
            <a:avLst/>
          </a:prstGeom>
        </p:spPr>
      </p:pic>
      <p:grpSp>
        <p:nvGrpSpPr>
          <p:cNvPr id="2" name="Group 12">
            <a:extLst>
              <a:ext uri="{FF2B5EF4-FFF2-40B4-BE49-F238E27FC236}">
                <a16:creationId xmlns:a16="http://schemas.microsoft.com/office/drawing/2014/main" id="{BF2FC5A9-8AC6-A9A3-D24C-B08DF9D40116}"/>
              </a:ext>
            </a:extLst>
          </p:cNvPr>
          <p:cNvGrpSpPr/>
          <p:nvPr/>
        </p:nvGrpSpPr>
        <p:grpSpPr>
          <a:xfrm>
            <a:off x="493808" y="289282"/>
            <a:ext cx="934382" cy="947845"/>
            <a:chOff x="0" y="0"/>
            <a:chExt cx="812800" cy="8128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6EF35A25-522A-47FE-8B18-1973B68F47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14">
            <a:extLst>
              <a:ext uri="{FF2B5EF4-FFF2-40B4-BE49-F238E27FC236}">
                <a16:creationId xmlns:a16="http://schemas.microsoft.com/office/drawing/2014/main" id="{B5B9C248-AF6B-69A8-6370-8A54685F614C}"/>
              </a:ext>
            </a:extLst>
          </p:cNvPr>
          <p:cNvSpPr/>
          <p:nvPr/>
        </p:nvSpPr>
        <p:spPr>
          <a:xfrm>
            <a:off x="6714978" y="289282"/>
            <a:ext cx="1034400" cy="983215"/>
          </a:xfrm>
          <a:custGeom>
            <a:avLst/>
            <a:gdLst/>
            <a:ahLst/>
            <a:cxnLst/>
            <a:rect l="l" t="t" r="r" b="b"/>
            <a:pathLst>
              <a:path w="1722287" h="1722287">
                <a:moveTo>
                  <a:pt x="0" y="0"/>
                </a:moveTo>
                <a:lnTo>
                  <a:pt x="1722287" y="0"/>
                </a:lnTo>
                <a:lnTo>
                  <a:pt x="1722287" y="1722287"/>
                </a:lnTo>
                <a:lnTo>
                  <a:pt x="0" y="1722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C1070B30-3A42-1CB4-9B49-08EC1AAAC89F}"/>
              </a:ext>
            </a:extLst>
          </p:cNvPr>
          <p:cNvSpPr/>
          <p:nvPr/>
        </p:nvSpPr>
        <p:spPr>
          <a:xfrm>
            <a:off x="7717418" y="237967"/>
            <a:ext cx="1093231" cy="1041301"/>
          </a:xfrm>
          <a:custGeom>
            <a:avLst/>
            <a:gdLst/>
            <a:ahLst/>
            <a:cxnLst/>
            <a:rect l="l" t="t" r="r" b="b"/>
            <a:pathLst>
              <a:path w="1848380" h="1848380">
                <a:moveTo>
                  <a:pt x="0" y="0"/>
                </a:moveTo>
                <a:lnTo>
                  <a:pt x="1848380" y="0"/>
                </a:lnTo>
                <a:lnTo>
                  <a:pt x="1848380" y="1848380"/>
                </a:lnTo>
                <a:lnTo>
                  <a:pt x="0" y="1848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Google Shape;449;p32">
            <a:extLst>
              <a:ext uri="{FF2B5EF4-FFF2-40B4-BE49-F238E27FC236}">
                <a16:creationId xmlns:a16="http://schemas.microsoft.com/office/drawing/2014/main" id="{765325C8-69B5-0177-F286-0FF18DED560C}"/>
              </a:ext>
            </a:extLst>
          </p:cNvPr>
          <p:cNvSpPr txBox="1">
            <a:spLocks/>
          </p:cNvSpPr>
          <p:nvPr/>
        </p:nvSpPr>
        <p:spPr>
          <a:xfrm>
            <a:off x="721933" y="1214087"/>
            <a:ext cx="7271002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rbanist"/>
              <a:buNone/>
              <a:defRPr sz="55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rbanist"/>
              <a:buNone/>
              <a:defRPr sz="5200" b="0" i="0" u="none" strike="noStrike" cap="none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rbanist"/>
              <a:buNone/>
              <a:defRPr sz="5200" b="0" i="0" u="none" strike="noStrike" cap="none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rbanist"/>
              <a:buNone/>
              <a:defRPr sz="5200" b="0" i="0" u="none" strike="noStrike" cap="none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rbanist"/>
              <a:buNone/>
              <a:defRPr sz="5200" b="0" i="0" u="none" strike="noStrike" cap="none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rbanist"/>
              <a:buNone/>
              <a:defRPr sz="5200" b="0" i="0" u="none" strike="noStrike" cap="none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rbanist"/>
              <a:buNone/>
              <a:defRPr sz="5200" b="0" i="0" u="none" strike="noStrike" cap="none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rbanist"/>
              <a:buNone/>
              <a:defRPr sz="5200" b="0" i="0" u="none" strike="noStrike" cap="none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Urbanist"/>
              <a:buNone/>
              <a:defRPr sz="5200" b="0" i="0" u="none" strike="noStrike" cap="none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algn="ctr"/>
            <a:r>
              <a:rPr lang="en-US" sz="2800" b="1" dirty="0"/>
              <a:t>Brain Tumor Detection</a:t>
            </a:r>
          </a:p>
          <a:p>
            <a:pPr algn="ctr"/>
            <a:r>
              <a:rPr lang="en-US" sz="1800" dirty="0"/>
              <a:t>Track : </a:t>
            </a:r>
            <a:r>
              <a:rPr lang="en-US" sz="2800" b="1" dirty="0"/>
              <a:t>AI / 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>
            <a:spLocks noGrp="1"/>
          </p:cNvSpPr>
          <p:nvPr>
            <p:ph type="title"/>
          </p:nvPr>
        </p:nvSpPr>
        <p:spPr>
          <a:xfrm>
            <a:off x="720000" y="3112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Problem Statement : Brain Tumor Detection</a:t>
            </a:r>
            <a:endParaRPr sz="2400" b="1" dirty="0"/>
          </a:p>
        </p:txBody>
      </p:sp>
      <p:sp>
        <p:nvSpPr>
          <p:cNvPr id="459" name="Google Shape;459;p33"/>
          <p:cNvSpPr txBox="1">
            <a:spLocks noGrp="1"/>
          </p:cNvSpPr>
          <p:nvPr>
            <p:ph type="body" idx="1"/>
          </p:nvPr>
        </p:nvSpPr>
        <p:spPr>
          <a:xfrm>
            <a:off x="720000" y="958473"/>
            <a:ext cx="7704000" cy="3762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/>
            <a:r>
              <a:rPr lang="en-US" sz="1400" dirty="0"/>
              <a:t>In recent years, AI/ML has gained significant prominence in healthcare, offering innovative solutions.</a:t>
            </a:r>
          </a:p>
          <a:p>
            <a:pPr marL="171450" indent="-171450" algn="l"/>
            <a:endParaRPr lang="en-US" sz="1400" dirty="0"/>
          </a:p>
          <a:p>
            <a:pPr marL="171450" indent="-171450" algn="l"/>
            <a:r>
              <a:rPr lang="en-US" sz="1400" dirty="0"/>
              <a:t> From early disease detection to personalized treatment, AI/ML is transforming medical practices.</a:t>
            </a:r>
          </a:p>
          <a:p>
            <a:pPr marL="171450" indent="-171450" algn="l"/>
            <a:endParaRPr lang="en-US" sz="1400" dirty="0"/>
          </a:p>
          <a:p>
            <a:pPr marL="171450" indent="-171450" algn="l"/>
            <a:r>
              <a:rPr lang="en-US" sz="1400" dirty="0"/>
              <a:t>In this research project, we focus on one such application: using deep learning to detect brain tumors and Knowing the role of </a:t>
            </a:r>
            <a:r>
              <a:rPr lang="en-US" sz="1400" b="1" dirty="0"/>
              <a:t>AI/ML </a:t>
            </a:r>
            <a:r>
              <a:rPr lang="en-US" sz="1400" dirty="0"/>
              <a:t>in modern medicine </a:t>
            </a:r>
          </a:p>
          <a:p>
            <a:pPr marL="171450" indent="-171450" algn="l"/>
            <a:endParaRPr lang="en-US" sz="1400" dirty="0"/>
          </a:p>
          <a:p>
            <a:pPr marL="171450" indent="-171450" algn="l"/>
            <a:r>
              <a:rPr lang="en-US" sz="1400" dirty="0"/>
              <a:t> The project involves the development of sophisticated computer algorithms that can analyze medical images, such as </a:t>
            </a:r>
            <a:r>
              <a:rPr lang="en-US" sz="1400" b="1" dirty="0"/>
              <a:t>MRI scans</a:t>
            </a:r>
            <a:r>
              <a:rPr lang="en-US" sz="1400" dirty="0"/>
              <a:t>, to automatically identify the presence and characteristics of brain tumors.</a:t>
            </a:r>
          </a:p>
          <a:p>
            <a:pPr marL="171450" indent="-171450" algn="l"/>
            <a:endParaRPr lang="en-US" sz="1400" dirty="0"/>
          </a:p>
          <a:p>
            <a:pPr marL="171450" indent="-171450" algn="l"/>
            <a:r>
              <a:rPr lang="en-US" sz="1400" dirty="0"/>
              <a:t> This technology has the potential to revolutionize the way we diagnose and </a:t>
            </a:r>
            <a:r>
              <a:rPr lang="en-US" sz="1400" b="1" dirty="0"/>
              <a:t>treat brain tumors</a:t>
            </a:r>
            <a:r>
              <a:rPr lang="en-US" sz="1400" dirty="0"/>
              <a:t>, offering </a:t>
            </a:r>
            <a:r>
              <a:rPr lang="en-US" sz="1400" b="1" dirty="0"/>
              <a:t>faster</a:t>
            </a:r>
            <a:r>
              <a:rPr lang="en-US" sz="1400" dirty="0"/>
              <a:t> and </a:t>
            </a:r>
            <a:r>
              <a:rPr lang="en-US" sz="1400" b="1" dirty="0"/>
              <a:t>more</a:t>
            </a:r>
            <a:r>
              <a:rPr lang="en-US" sz="1400" dirty="0"/>
              <a:t> </a:t>
            </a:r>
            <a:r>
              <a:rPr lang="en-US" sz="1400" b="1" dirty="0"/>
              <a:t>accurate</a:t>
            </a:r>
            <a:r>
              <a:rPr lang="en-US" sz="1400" dirty="0"/>
              <a:t> </a:t>
            </a:r>
            <a:r>
              <a:rPr lang="en-US" sz="1400" b="1" dirty="0"/>
              <a:t>results</a:t>
            </a:r>
            <a:r>
              <a:rPr lang="en-US" sz="1400" dirty="0"/>
              <a:t>, which are critical in improving patient outcomes and saving lives</a:t>
            </a:r>
            <a:endParaRPr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 txBox="1">
            <a:spLocks noGrp="1"/>
          </p:cNvSpPr>
          <p:nvPr>
            <p:ph type="title"/>
          </p:nvPr>
        </p:nvSpPr>
        <p:spPr>
          <a:xfrm>
            <a:off x="670325" y="348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Urbanist"/>
                <a:ea typeface="Urbanist"/>
                <a:cs typeface="Urbanist"/>
                <a:sym typeface="Urbanist"/>
              </a:rPr>
              <a:t>Proposed Solution</a:t>
            </a:r>
            <a:endParaRPr b="1" dirty="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" name="Google Shape;459;p33">
            <a:extLst>
              <a:ext uri="{FF2B5EF4-FFF2-40B4-BE49-F238E27FC236}">
                <a16:creationId xmlns:a16="http://schemas.microsoft.com/office/drawing/2014/main" id="{F270EE3D-40F6-A7EB-0FBD-1226E606B15E}"/>
              </a:ext>
            </a:extLst>
          </p:cNvPr>
          <p:cNvSpPr txBox="1">
            <a:spLocks/>
          </p:cNvSpPr>
          <p:nvPr/>
        </p:nvSpPr>
        <p:spPr>
          <a:xfrm>
            <a:off x="720000" y="1063083"/>
            <a:ext cx="7704000" cy="333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dirty="0">
                <a:latin typeface="Albert Sans" pitchFamily="2" charset="0"/>
              </a:rPr>
              <a:t>Developing </a:t>
            </a:r>
            <a:r>
              <a:rPr lang="en-US" sz="1400" b="1" dirty="0">
                <a:latin typeface="Albert Sans" pitchFamily="2" charset="0"/>
              </a:rPr>
              <a:t>CNN models </a:t>
            </a:r>
            <a:r>
              <a:rPr lang="en-US" sz="1400" dirty="0">
                <a:latin typeface="Albert Sans" pitchFamily="2" charset="0"/>
              </a:rPr>
              <a:t>like </a:t>
            </a:r>
            <a:r>
              <a:rPr lang="en-US" sz="1400" dirty="0" err="1">
                <a:latin typeface="Albert Sans" pitchFamily="2" charset="0"/>
              </a:rPr>
              <a:t>Alexnet</a:t>
            </a:r>
            <a:r>
              <a:rPr lang="en-US" sz="1400" dirty="0">
                <a:latin typeface="Albert Sans" pitchFamily="2" charset="0"/>
              </a:rPr>
              <a:t>, VGG19</a:t>
            </a:r>
            <a:r>
              <a:rPr lang="en-US" sz="1400" b="1" dirty="0">
                <a:latin typeface="Albert Sans" pitchFamily="2" charset="0"/>
              </a:rPr>
              <a:t>, </a:t>
            </a:r>
            <a:r>
              <a:rPr lang="en-US" sz="1400" b="1" dirty="0" err="1">
                <a:latin typeface="Albert Sans" pitchFamily="2" charset="0"/>
              </a:rPr>
              <a:t>InceptionNet</a:t>
            </a:r>
            <a:r>
              <a:rPr lang="en-US" sz="1400" dirty="0">
                <a:latin typeface="Albert Sans" pitchFamily="2" charset="0"/>
              </a:rPr>
              <a:t>, </a:t>
            </a:r>
            <a:r>
              <a:rPr lang="en-US" sz="1400" dirty="0" err="1">
                <a:latin typeface="Albert Sans" pitchFamily="2" charset="0"/>
              </a:rPr>
              <a:t>Lenet</a:t>
            </a:r>
            <a:r>
              <a:rPr lang="en-US" sz="1400" dirty="0">
                <a:latin typeface="Albert Sans" pitchFamily="2" charset="0"/>
              </a:rPr>
              <a:t> etc..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dirty="0">
                <a:latin typeface="Albert Sans" pitchFamily="2" charset="0"/>
              </a:rPr>
              <a:t>Those models were trained on </a:t>
            </a:r>
            <a:r>
              <a:rPr lang="en-US" sz="1400" b="1" dirty="0">
                <a:latin typeface="Albert Sans" pitchFamily="2" charset="0"/>
              </a:rPr>
              <a:t>IEEE brain tumor dataset </a:t>
            </a:r>
            <a:r>
              <a:rPr lang="en-US" sz="1400" dirty="0">
                <a:latin typeface="Albert Sans" pitchFamily="2" charset="0"/>
              </a:rPr>
              <a:t>for high accuracy and accurate predictions.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dirty="0">
                <a:latin typeface="Albert Sans" pitchFamily="2" charset="0"/>
              </a:rPr>
              <a:t>After Models are trained , I have evaluated those model and selected the best performing one 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dirty="0">
                <a:latin typeface="Albert Sans" pitchFamily="2" charset="0"/>
              </a:rPr>
              <a:t>This system is deployed on </a:t>
            </a:r>
            <a:r>
              <a:rPr lang="en-US" sz="1400" b="1" dirty="0" err="1">
                <a:latin typeface="Albert Sans" pitchFamily="2" charset="0"/>
              </a:rPr>
              <a:t>Streamlit</a:t>
            </a:r>
            <a:r>
              <a:rPr lang="en-US" sz="1400" b="1" dirty="0">
                <a:latin typeface="Albert Sans" pitchFamily="2" charset="0"/>
              </a:rPr>
              <a:t> </a:t>
            </a:r>
            <a:r>
              <a:rPr lang="en-US" sz="1400" dirty="0">
                <a:latin typeface="Albert Sans" pitchFamily="2" charset="0"/>
              </a:rPr>
              <a:t>for easy access and can be used on any device 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dirty="0">
                <a:latin typeface="Albert Sans" pitchFamily="2" charset="0"/>
              </a:rPr>
              <a:t>It can be a web app that has camera access and one can click the MRI image and upload it for processing and prediction.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dirty="0">
                <a:latin typeface="Albert Sans" pitchFamily="2" charset="0"/>
              </a:rPr>
              <a:t>Also it can be loaded to any smart system , with the help of the saved model in “.h5” file</a:t>
            </a:r>
          </a:p>
          <a:p>
            <a:pPr marL="228600" indent="-228600" algn="just">
              <a:buFont typeface="+mj-lt"/>
              <a:buAutoNum type="alphaLcPeriod"/>
            </a:pPr>
            <a:endParaRPr lang="en-US" sz="1400" dirty="0">
              <a:latin typeface="Albert Sans" pitchFamily="2" charset="0"/>
            </a:endParaRPr>
          </a:p>
          <a:p>
            <a:pPr marL="0" indent="0" algn="just"/>
            <a:endParaRPr lang="en-US" sz="1400" dirty="0">
              <a:latin typeface="Albert Sans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197A-A74E-5B56-626A-D1647E7D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2975"/>
            <a:ext cx="7704000" cy="572700"/>
          </a:xfrm>
        </p:spPr>
        <p:txBody>
          <a:bodyPr/>
          <a:lstStyle/>
          <a:p>
            <a:r>
              <a:rPr lang="en-IN" b="1" dirty="0"/>
              <a:t>Methodology/ Implementation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74A71-11B7-1DC7-3BE9-B76E29F4F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859" y="911770"/>
            <a:ext cx="5725405" cy="3576450"/>
          </a:xfrm>
        </p:spPr>
        <p:txBody>
          <a:bodyPr/>
          <a:lstStyle/>
          <a:p>
            <a:pPr algn="l"/>
            <a:r>
              <a:rPr lang="en-IN" sz="1300" b="1" dirty="0"/>
              <a:t>Step 1: </a:t>
            </a:r>
            <a:r>
              <a:rPr lang="en-IN" sz="1300" dirty="0"/>
              <a:t>Importing Libraries</a:t>
            </a:r>
          </a:p>
          <a:p>
            <a:pPr algn="l"/>
            <a:endParaRPr lang="en-IN" sz="1300" dirty="0"/>
          </a:p>
          <a:p>
            <a:pPr algn="l"/>
            <a:r>
              <a:rPr lang="en-IN" sz="1300" b="1" dirty="0"/>
              <a:t>Step 2: </a:t>
            </a:r>
            <a:r>
              <a:rPr lang="en-IN" sz="1300" dirty="0"/>
              <a:t>Setting up the dataset path and directories</a:t>
            </a:r>
          </a:p>
          <a:p>
            <a:pPr algn="l"/>
            <a:endParaRPr lang="en-IN" sz="1300" dirty="0"/>
          </a:p>
          <a:p>
            <a:pPr algn="l"/>
            <a:r>
              <a:rPr lang="en-IN" sz="1300" b="1" dirty="0"/>
              <a:t>Step 3</a:t>
            </a:r>
            <a:r>
              <a:rPr lang="en-IN" sz="1300" dirty="0"/>
              <a:t>: Image preprocessing</a:t>
            </a:r>
          </a:p>
          <a:p>
            <a:pPr algn="l"/>
            <a:endParaRPr lang="en-IN" sz="1300" dirty="0"/>
          </a:p>
          <a:p>
            <a:pPr algn="l"/>
            <a:r>
              <a:rPr lang="en-IN" sz="1300" b="1" dirty="0"/>
              <a:t>Step 4: </a:t>
            </a:r>
            <a:r>
              <a:rPr lang="en-IN" sz="1300" dirty="0"/>
              <a:t>Setting up image size (150x150), batch size, and epochs</a:t>
            </a:r>
          </a:p>
          <a:p>
            <a:pPr algn="l"/>
            <a:endParaRPr lang="en-IN" sz="1300" dirty="0"/>
          </a:p>
          <a:p>
            <a:pPr algn="l"/>
            <a:r>
              <a:rPr lang="en-IN" sz="1300" b="1" dirty="0"/>
              <a:t>Step 5</a:t>
            </a:r>
            <a:r>
              <a:rPr lang="en-IN" sz="1300" dirty="0"/>
              <a:t>: Building the model architecture </a:t>
            </a:r>
          </a:p>
          <a:p>
            <a:pPr algn="l"/>
            <a:endParaRPr lang="en-IN" sz="1300" dirty="0"/>
          </a:p>
          <a:p>
            <a:pPr algn="l"/>
            <a:r>
              <a:rPr lang="en-IN" sz="1300" b="1" dirty="0"/>
              <a:t>Step 6: </a:t>
            </a:r>
            <a:r>
              <a:rPr lang="en-IN" sz="1300" dirty="0"/>
              <a:t>Training the model</a:t>
            </a:r>
          </a:p>
          <a:p>
            <a:pPr algn="l"/>
            <a:endParaRPr lang="en-IN" sz="1300" dirty="0"/>
          </a:p>
          <a:p>
            <a:pPr algn="l"/>
            <a:r>
              <a:rPr lang="en-IN" sz="1300" b="1" dirty="0"/>
              <a:t>Step 7: </a:t>
            </a:r>
            <a:r>
              <a:rPr lang="en-IN" sz="1300" dirty="0"/>
              <a:t>Visualization and Evaluation</a:t>
            </a:r>
          </a:p>
          <a:p>
            <a:pPr algn="l"/>
            <a:endParaRPr lang="en-IN" sz="1300" dirty="0"/>
          </a:p>
          <a:p>
            <a:pPr algn="l"/>
            <a:r>
              <a:rPr lang="en-IN" sz="1300" b="1" dirty="0"/>
              <a:t>Step 8: </a:t>
            </a:r>
            <a:r>
              <a:rPr lang="en-IN" sz="1300" dirty="0"/>
              <a:t>Saving the model in .h5 format</a:t>
            </a:r>
          </a:p>
          <a:p>
            <a:pPr algn="l"/>
            <a:endParaRPr lang="en-IN" sz="1300" b="1" dirty="0"/>
          </a:p>
          <a:p>
            <a:pPr algn="l"/>
            <a:r>
              <a:rPr lang="en-IN" sz="1300" b="1" dirty="0"/>
              <a:t>Step 9: </a:t>
            </a:r>
            <a:r>
              <a:rPr lang="en-IN" sz="1300" dirty="0"/>
              <a:t>Deploying the model using </a:t>
            </a:r>
            <a:r>
              <a:rPr lang="en-IN" sz="1300" dirty="0" err="1"/>
              <a:t>Streamlit</a:t>
            </a:r>
            <a:endParaRPr lang="en-IN" sz="1300" dirty="0"/>
          </a:p>
          <a:p>
            <a:pPr algn="l"/>
            <a:endParaRPr lang="en-IN" sz="1300" b="1" dirty="0"/>
          </a:p>
          <a:p>
            <a:pPr algn="l"/>
            <a:r>
              <a:rPr lang="en-IN" sz="1300" b="1" dirty="0"/>
              <a:t>Step 10: </a:t>
            </a:r>
            <a:r>
              <a:rPr lang="en-IN" sz="1300" dirty="0"/>
              <a:t>Web app is ready for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75130-9AC7-C6CC-9022-2972EE5A6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"/>
          <a:stretch/>
        </p:blipFill>
        <p:spPr>
          <a:xfrm>
            <a:off x="4713249" y="2699995"/>
            <a:ext cx="3852000" cy="18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6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197A-A74E-5B56-626A-D1647E7D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2975"/>
            <a:ext cx="7704000" cy="572700"/>
          </a:xfrm>
        </p:spPr>
        <p:txBody>
          <a:bodyPr/>
          <a:lstStyle/>
          <a:p>
            <a:r>
              <a:rPr lang="en-US" b="1" dirty="0"/>
              <a:t>Tech Stack</a:t>
            </a:r>
            <a:endParaRPr lang="en-IN" b="1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4791790-D08B-2FA1-5AEB-E3962E94D492}"/>
              </a:ext>
            </a:extLst>
          </p:cNvPr>
          <p:cNvSpPr txBox="1">
            <a:spLocks/>
          </p:cNvSpPr>
          <p:nvPr/>
        </p:nvSpPr>
        <p:spPr>
          <a:xfrm>
            <a:off x="589002" y="981306"/>
            <a:ext cx="2183936" cy="37542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Python 3.11.2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TensorFlow 2.12.0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 err="1">
                <a:solidFill>
                  <a:schemeClr val="tx1"/>
                </a:solidFill>
                <a:latin typeface="Albert Sans" pitchFamily="2" charset="0"/>
              </a:rPr>
              <a:t>Keras</a:t>
            </a: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 2.12.0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NumPy 1.23.5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Pillow 9.5.0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Scikit-learn 1.2.1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Pandas 2.0.0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 err="1">
                <a:solidFill>
                  <a:schemeClr val="tx1"/>
                </a:solidFill>
                <a:latin typeface="Albert Sans" pitchFamily="2" charset="0"/>
              </a:rPr>
              <a:t>Streamlit</a:t>
            </a: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 1.29.0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 err="1">
                <a:solidFill>
                  <a:schemeClr val="tx1"/>
                </a:solidFill>
                <a:latin typeface="Albert Sans" pitchFamily="2" charset="0"/>
              </a:rPr>
              <a:t>Jupyter</a:t>
            </a: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 Notebook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Albert Sans" pitchFamily="2" charset="0"/>
              </a:rPr>
              <a:t>VS code</a:t>
            </a:r>
          </a:p>
        </p:txBody>
      </p:sp>
      <p:pic>
        <p:nvPicPr>
          <p:cNvPr id="9" name="Hackathon">
            <a:hlinkClick r:id="" action="ppaction://media"/>
            <a:extLst>
              <a:ext uri="{FF2B5EF4-FFF2-40B4-BE49-F238E27FC236}">
                <a16:creationId xmlns:a16="http://schemas.microsoft.com/office/drawing/2014/main" id="{A4BDD450-AB1D-5114-B16F-58691DE41F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926" y="1040780"/>
            <a:ext cx="5678612" cy="319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ealthcare IT Market Size, Share &amp; Trends Report, 2030">
            <a:extLst>
              <a:ext uri="{FF2B5EF4-FFF2-40B4-BE49-F238E27FC236}">
                <a16:creationId xmlns:a16="http://schemas.microsoft.com/office/drawing/2014/main" id="{677FE291-9F52-94C9-5312-9163314A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0" y="957044"/>
            <a:ext cx="2872647" cy="15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81;p66">
            <a:extLst>
              <a:ext uri="{FF2B5EF4-FFF2-40B4-BE49-F238E27FC236}">
                <a16:creationId xmlns:a16="http://schemas.microsoft.com/office/drawing/2014/main" id="{6A098740-9FCC-AB1F-57E3-EB734588447D}"/>
              </a:ext>
            </a:extLst>
          </p:cNvPr>
          <p:cNvSpPr txBox="1">
            <a:spLocks/>
          </p:cNvSpPr>
          <p:nvPr/>
        </p:nvSpPr>
        <p:spPr>
          <a:xfrm>
            <a:off x="4821552" y="944631"/>
            <a:ext cx="7397646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>
              <a:solidFill>
                <a:schemeClr val="tx1"/>
              </a:solidFill>
              <a:latin typeface="Albert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0DAB7-AED6-9DA7-D3DB-0FA933468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69" y="2681633"/>
            <a:ext cx="3007992" cy="1819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A6C58-B6D3-0DDD-13D3-01AE08194D74}"/>
              </a:ext>
            </a:extLst>
          </p:cNvPr>
          <p:cNvSpPr txBox="1"/>
          <p:nvPr/>
        </p:nvSpPr>
        <p:spPr>
          <a:xfrm>
            <a:off x="6461761" y="450120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tx1"/>
                </a:solidFill>
                <a:latin typeface="Albert Sans" pitchFamily="2" charset="0"/>
              </a:rPr>
              <a:t>Diagnosis market-size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DA537-AA5E-96E6-CB7C-83C85F9650E1}"/>
              </a:ext>
            </a:extLst>
          </p:cNvPr>
          <p:cNvSpPr txBox="1"/>
          <p:nvPr/>
        </p:nvSpPr>
        <p:spPr>
          <a:xfrm>
            <a:off x="5937885" y="2466642"/>
            <a:ext cx="28098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0272B1"/>
                </a:solidFill>
                <a:latin typeface="ElsevierSans"/>
                <a:hlinkClick r:id="rId4" tooltip="Persistent link using digital object identifier"/>
              </a:rPr>
              <a:t>Reference: </a:t>
            </a:r>
            <a:r>
              <a:rPr lang="en-IN" sz="900" b="0" i="0" u="none" strike="noStrike" dirty="0">
                <a:solidFill>
                  <a:srgbClr val="0272B1"/>
                </a:solidFill>
                <a:effectLst/>
                <a:latin typeface="ElsevierSans"/>
                <a:hlinkClick r:id="rId4" tooltip="Persistent link using digital object identifier"/>
              </a:rPr>
              <a:t>https://doi.org/10.1016/j.datak.2006.04.007</a:t>
            </a:r>
            <a:endParaRPr lang="en-IN" sz="9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94E8D3-E73E-6FD7-C56B-235368B50626}"/>
              </a:ext>
            </a:extLst>
          </p:cNvPr>
          <p:cNvSpPr txBox="1">
            <a:spLocks/>
          </p:cNvSpPr>
          <p:nvPr/>
        </p:nvSpPr>
        <p:spPr>
          <a:xfrm>
            <a:off x="720000" y="262975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Urbanist" panose="020B0A04040200000203" pitchFamily="34" charset="0"/>
                <a:ea typeface="Urbanist" panose="020B0A04040200000203" pitchFamily="34" charset="0"/>
                <a:cs typeface="Urbanist" panose="020B0A04040200000203" pitchFamily="34" charset="0"/>
              </a:rPr>
              <a:t>Impact and Target Audience</a:t>
            </a:r>
            <a:endParaRPr lang="en-IN" sz="2800" b="1" dirty="0">
              <a:solidFill>
                <a:schemeClr val="tx1"/>
              </a:solidFill>
              <a:latin typeface="Urbanist" panose="020B0A04040200000203" pitchFamily="34" charset="0"/>
              <a:ea typeface="Urbanist" panose="020B0A04040200000203" pitchFamily="34" charset="0"/>
              <a:cs typeface="Urbanist" panose="020B0A04040200000203" pitchFamily="34" charset="0"/>
            </a:endParaRPr>
          </a:p>
        </p:txBody>
      </p:sp>
      <p:sp>
        <p:nvSpPr>
          <p:cNvPr id="13" name="Google Shape;459;p33">
            <a:extLst>
              <a:ext uri="{FF2B5EF4-FFF2-40B4-BE49-F238E27FC236}">
                <a16:creationId xmlns:a16="http://schemas.microsoft.com/office/drawing/2014/main" id="{2480E032-1482-A6D8-ECB0-8F35E7C9ADD1}"/>
              </a:ext>
            </a:extLst>
          </p:cNvPr>
          <p:cNvSpPr txBox="1">
            <a:spLocks/>
          </p:cNvSpPr>
          <p:nvPr/>
        </p:nvSpPr>
        <p:spPr>
          <a:xfrm>
            <a:off x="396240" y="859590"/>
            <a:ext cx="5343530" cy="333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Albert Sans" pitchFamily="2" charset="0"/>
              </a:rPr>
              <a:t>Early Detection: </a:t>
            </a:r>
            <a:r>
              <a:rPr lang="en-US" sz="1200" dirty="0">
                <a:latin typeface="Albert Sans" pitchFamily="2" charset="0"/>
              </a:rPr>
              <a:t>The brain tumor detection project allows for early identification of brain tumors, enabling timely intervention and personalized treatment plans.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2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Albert Sans" pitchFamily="2" charset="0"/>
              </a:rPr>
              <a:t>Cost Savings:</a:t>
            </a:r>
            <a:r>
              <a:rPr lang="en-US" sz="1200" dirty="0">
                <a:latin typeface="Albert Sans" pitchFamily="2" charset="0"/>
              </a:rPr>
              <a:t> By preventing tumor progression to advanced stages, the project reduces healthcare costs associated with extensive treatments, leading to more efficient resource allocation.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2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Albert Sans" pitchFamily="2" charset="0"/>
              </a:rPr>
              <a:t>Improved Outcomes: </a:t>
            </a:r>
            <a:r>
              <a:rPr lang="en-US" sz="1200" dirty="0">
                <a:latin typeface="Albert Sans" pitchFamily="2" charset="0"/>
              </a:rPr>
              <a:t>Accurate diagnoses empower healthcare professionals to optimize treatment strategies, resulting in better patient outcomes, including higher survival rates and improved quality of life.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2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latin typeface="Albert Sans" pitchFamily="2" charset="0"/>
              </a:rPr>
              <a:t>Target Audience will be </a:t>
            </a:r>
            <a:r>
              <a:rPr lang="en-US" sz="1200" b="1" dirty="0">
                <a:latin typeface="Albert Sans" pitchFamily="2" charset="0"/>
              </a:rPr>
              <a:t>Healthcare professionals , Doctors , Medical research centers and Organization 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200" b="1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latin typeface="Albert Sans" pitchFamily="2" charset="0"/>
              </a:rPr>
              <a:t>Also the Machine Learning and Deep Learning based Organization</a:t>
            </a:r>
          </a:p>
        </p:txBody>
      </p:sp>
    </p:spTree>
    <p:extLst>
      <p:ext uri="{BB962C8B-B14F-4D97-AF65-F5344CB8AC3E}">
        <p14:creationId xmlns:p14="http://schemas.microsoft.com/office/powerpoint/2010/main" val="30106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9;p33">
            <a:extLst>
              <a:ext uri="{FF2B5EF4-FFF2-40B4-BE49-F238E27FC236}">
                <a16:creationId xmlns:a16="http://schemas.microsoft.com/office/drawing/2014/main" id="{5D6ECEF6-B329-8A98-F7E8-CCD0E26A0AA0}"/>
              </a:ext>
            </a:extLst>
          </p:cNvPr>
          <p:cNvSpPr txBox="1">
            <a:spLocks/>
          </p:cNvSpPr>
          <p:nvPr/>
        </p:nvSpPr>
        <p:spPr>
          <a:xfrm>
            <a:off x="608488" y="668271"/>
            <a:ext cx="7927024" cy="333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just">
              <a:buSzPct val="125000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lbert Sans" pitchFamily="2" charset="0"/>
              </a:rPr>
              <a:t>Expanded Utility: </a:t>
            </a:r>
            <a:r>
              <a:rPr lang="en-US" sz="1400" dirty="0">
                <a:latin typeface="Albert Sans" pitchFamily="2" charset="0"/>
              </a:rPr>
              <a:t>Extend application beyond brain tumors to diagnose diverse diseases, enhancing relevance in healthcare.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lbert Sans" pitchFamily="2" charset="0"/>
              </a:rPr>
              <a:t>Advanced Models: </a:t>
            </a:r>
            <a:r>
              <a:rPr lang="en-US" sz="1400" dirty="0">
                <a:latin typeface="Albert Sans" pitchFamily="2" charset="0"/>
              </a:rPr>
              <a:t>Integrate complex models like </a:t>
            </a:r>
            <a:r>
              <a:rPr lang="en-US" sz="1400" b="1" dirty="0">
                <a:latin typeface="Albert Sans" pitchFamily="2" charset="0"/>
              </a:rPr>
              <a:t>Masked RCNN </a:t>
            </a:r>
            <a:r>
              <a:rPr lang="en-US" sz="1400" dirty="0">
                <a:latin typeface="Albert Sans" pitchFamily="2" charset="0"/>
              </a:rPr>
              <a:t>for precise diagnostics, improving accuracy.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lbert Sans" pitchFamily="2" charset="0"/>
              </a:rPr>
              <a:t>Diverse Ensemble: </a:t>
            </a:r>
            <a:r>
              <a:rPr lang="en-US" sz="1400" dirty="0">
                <a:latin typeface="Albert Sans" pitchFamily="2" charset="0"/>
              </a:rPr>
              <a:t>Combine models to ensure reliable predictions across patients and imaging types.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lbert Sans" pitchFamily="2" charset="0"/>
              </a:rPr>
              <a:t>Enhanced Data: </a:t>
            </a:r>
            <a:r>
              <a:rPr lang="en-US" sz="1400" dirty="0">
                <a:latin typeface="Albert Sans" pitchFamily="2" charset="0"/>
              </a:rPr>
              <a:t>Improve </a:t>
            </a:r>
            <a:r>
              <a:rPr lang="en-US" sz="1400" b="1" dirty="0">
                <a:latin typeface="Albert Sans" pitchFamily="2" charset="0"/>
              </a:rPr>
              <a:t>dataset</a:t>
            </a:r>
            <a:r>
              <a:rPr lang="en-US" sz="1400" dirty="0">
                <a:latin typeface="Albert Sans" pitchFamily="2" charset="0"/>
              </a:rPr>
              <a:t> quality with more scans and augmentation, boosting model performance.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lbert Sans" pitchFamily="2" charset="0"/>
              </a:rPr>
              <a:t>Clinical Collaboration: </a:t>
            </a:r>
            <a:r>
              <a:rPr lang="en-US" sz="1400" dirty="0">
                <a:latin typeface="Albert Sans" pitchFamily="2" charset="0"/>
              </a:rPr>
              <a:t>Partner with clinicians </a:t>
            </a:r>
            <a:r>
              <a:rPr lang="en-US" sz="1400" b="1" dirty="0">
                <a:latin typeface="Albert Sans" pitchFamily="2" charset="0"/>
              </a:rPr>
              <a:t>for validation, refining, </a:t>
            </a:r>
            <a:r>
              <a:rPr lang="en-US" sz="1400" dirty="0">
                <a:latin typeface="Albert Sans" pitchFamily="2" charset="0"/>
              </a:rPr>
              <a:t>and </a:t>
            </a:r>
            <a:r>
              <a:rPr lang="en-US" sz="1400" b="1" dirty="0">
                <a:latin typeface="Albert Sans" pitchFamily="2" charset="0"/>
              </a:rPr>
              <a:t>seamless integration </a:t>
            </a:r>
            <a:r>
              <a:rPr lang="en-US" sz="1400" dirty="0">
                <a:latin typeface="Albert Sans" pitchFamily="2" charset="0"/>
              </a:rPr>
              <a:t>into healthcare workflows.</a:t>
            </a: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endParaRPr lang="en-US" sz="1400" dirty="0">
              <a:latin typeface="Albert Sans" pitchFamily="2" charset="0"/>
            </a:endParaRPr>
          </a:p>
          <a:p>
            <a:pPr marL="285750" indent="-285750" algn="just">
              <a:buSzPct val="1250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lbert Sans" pitchFamily="2" charset="0"/>
              </a:rPr>
              <a:t>Integration with existing system: </a:t>
            </a:r>
            <a:r>
              <a:rPr lang="en-US" sz="1400" dirty="0">
                <a:latin typeface="Albert Sans" pitchFamily="2" charset="0"/>
              </a:rPr>
              <a:t>Use the saved model to easily integrate with existing technology directly detecting the tumors at the time of the MRI scans.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72C3B5-84EA-9065-D78E-9E9613B1A7EF}"/>
              </a:ext>
            </a:extLst>
          </p:cNvPr>
          <p:cNvSpPr txBox="1">
            <a:spLocks/>
          </p:cNvSpPr>
          <p:nvPr/>
        </p:nvSpPr>
        <p:spPr>
          <a:xfrm>
            <a:off x="720000" y="262975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Urbanist" panose="020B0A04040200000203" pitchFamily="34" charset="0"/>
                <a:ea typeface="Urbanist" panose="020B0A04040200000203" pitchFamily="34" charset="0"/>
                <a:cs typeface="Urbanist" panose="020B0A04040200000203" pitchFamily="34" charset="0"/>
              </a:rPr>
              <a:t>Future Scope</a:t>
            </a:r>
            <a:endParaRPr lang="en-IN" sz="2800" b="1" dirty="0">
              <a:solidFill>
                <a:schemeClr val="tx1"/>
              </a:solidFill>
              <a:latin typeface="Urbanist" panose="020B0A04040200000203" pitchFamily="34" charset="0"/>
              <a:ea typeface="Urbanist" panose="020B0A04040200000203" pitchFamily="34" charset="0"/>
              <a:cs typeface="Urbanist" panose="020B0A04040200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4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3818-B934-28C5-C872-9ED5486A2FFA}"/>
              </a:ext>
            </a:extLst>
          </p:cNvPr>
          <p:cNvSpPr txBox="1">
            <a:spLocks/>
          </p:cNvSpPr>
          <p:nvPr/>
        </p:nvSpPr>
        <p:spPr>
          <a:xfrm>
            <a:off x="720000" y="238129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Urbanist" panose="020B0A04040200000203" pitchFamily="34" charset="0"/>
                <a:ea typeface="Urbanist" panose="020B0A04040200000203" pitchFamily="34" charset="0"/>
                <a:cs typeface="Urbanist" panose="020B0A04040200000203" pitchFamily="34" charset="0"/>
              </a:rPr>
              <a:t>Screen Shots</a:t>
            </a:r>
            <a:endParaRPr lang="en-IN" sz="2800" b="1" dirty="0">
              <a:solidFill>
                <a:schemeClr val="tx1"/>
              </a:solidFill>
              <a:latin typeface="Urbanist" panose="020B0A04040200000203" pitchFamily="34" charset="0"/>
              <a:ea typeface="Urbanist" panose="020B0A04040200000203" pitchFamily="34" charset="0"/>
              <a:cs typeface="Urbanist" panose="020B0A04040200000203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1B5578-0025-94B7-4C0F-F5FCB998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0" y="689817"/>
            <a:ext cx="3598965" cy="169710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4E66C4-7DC2-ADB5-9C4B-956346F0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9" y="2571750"/>
            <a:ext cx="3598966" cy="172141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0C6B871-EB18-59A8-AA09-98D92D844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15" y="689817"/>
            <a:ext cx="3504117" cy="1681676"/>
          </a:xfrm>
          <a:prstGeom prst="rect">
            <a:avLst/>
          </a:prstGeom>
        </p:spPr>
      </p:pic>
      <p:pic>
        <p:nvPicPr>
          <p:cNvPr id="12" name="Picture 11" descr="A screenshot of a cartoon brain&#10;&#10;Description automatically generated">
            <a:extLst>
              <a:ext uri="{FF2B5EF4-FFF2-40B4-BE49-F238E27FC236}">
                <a16:creationId xmlns:a16="http://schemas.microsoft.com/office/drawing/2014/main" id="{B8276ECE-B30F-31CF-534F-D1C889446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380" y="2386919"/>
            <a:ext cx="1157288" cy="2571750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D18D6BD5-180D-0860-2210-2B5164FDD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712" y="2386919"/>
            <a:ext cx="1157288" cy="2571750"/>
          </a:xfrm>
          <a:prstGeom prst="rect">
            <a:avLst/>
          </a:prstGeom>
        </p:spPr>
      </p:pic>
      <p:pic>
        <p:nvPicPr>
          <p:cNvPr id="18" name="Picture 17" descr="A black and blue screen with text&#10;&#10;Description automatically generated">
            <a:extLst>
              <a:ext uri="{FF2B5EF4-FFF2-40B4-BE49-F238E27FC236}">
                <a16:creationId xmlns:a16="http://schemas.microsoft.com/office/drawing/2014/main" id="{60AE59F9-AB76-0D2F-F0B0-7F0B4A632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272" y="2386919"/>
            <a:ext cx="112206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7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6;p51">
            <a:extLst>
              <a:ext uri="{FF2B5EF4-FFF2-40B4-BE49-F238E27FC236}">
                <a16:creationId xmlns:a16="http://schemas.microsoft.com/office/drawing/2014/main" id="{6D8A8A44-98E5-C12A-2C85-7BE23C0D2A27}"/>
              </a:ext>
            </a:extLst>
          </p:cNvPr>
          <p:cNvSpPr txBox="1">
            <a:spLocks/>
          </p:cNvSpPr>
          <p:nvPr/>
        </p:nvSpPr>
        <p:spPr>
          <a:xfrm>
            <a:off x="2347950" y="1603001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5400" dirty="0">
                <a:solidFill>
                  <a:schemeClr val="tx1"/>
                </a:solidFill>
                <a:latin typeface="Urbanist" panose="020B0A04040200000203" pitchFamily="34" charset="0"/>
                <a:ea typeface="Urbanist" panose="020B0A04040200000203" pitchFamily="34" charset="0"/>
                <a:cs typeface="Urbanist" panose="020B0A04040200000203" pitchFamily="34" charset="0"/>
              </a:rPr>
              <a:t>Thankyou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" name="Google Shape;741;p51">
            <a:extLst>
              <a:ext uri="{FF2B5EF4-FFF2-40B4-BE49-F238E27FC236}">
                <a16:creationId xmlns:a16="http://schemas.microsoft.com/office/drawing/2014/main" id="{03C75B9C-A72C-EB4E-9D3D-C13ED43B5DC1}"/>
              </a:ext>
            </a:extLst>
          </p:cNvPr>
          <p:cNvCxnSpPr>
            <a:cxnSpLocks/>
          </p:cNvCxnSpPr>
          <p:nvPr/>
        </p:nvCxnSpPr>
        <p:spPr>
          <a:xfrm rot="10800000" flipH="1">
            <a:off x="2458279" y="2126298"/>
            <a:ext cx="109500" cy="2148900"/>
          </a:xfrm>
          <a:prstGeom prst="bentConnector3">
            <a:avLst>
              <a:gd name="adj1" fmla="val -146356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" name="Google Shape;739;p51">
            <a:extLst>
              <a:ext uri="{FF2B5EF4-FFF2-40B4-BE49-F238E27FC236}">
                <a16:creationId xmlns:a16="http://schemas.microsoft.com/office/drawing/2014/main" id="{C412A304-2DCD-392B-0588-F7D36DFB2774}"/>
              </a:ext>
            </a:extLst>
          </p:cNvPr>
          <p:cNvCxnSpPr/>
          <p:nvPr/>
        </p:nvCxnSpPr>
        <p:spPr>
          <a:xfrm rot="10800000" flipH="1">
            <a:off x="6374623" y="949176"/>
            <a:ext cx="201600" cy="1177200"/>
          </a:xfrm>
          <a:prstGeom prst="bentConnector3">
            <a:avLst>
              <a:gd name="adj1" fmla="val 104177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990291099"/>
      </p:ext>
    </p:extLst>
  </p:cSld>
  <p:clrMapOvr>
    <a:masterClrMapping/>
  </p:clrMapOvr>
</p:sld>
</file>

<file path=ppt/theme/theme1.xml><?xml version="1.0" encoding="utf-8"?>
<a:theme xmlns:a="http://schemas.openxmlformats.org/drawingml/2006/main" name="Organizational Design Project Proposal by Slidesgo">
  <a:themeElements>
    <a:clrScheme name="Simple Light">
      <a:dk1>
        <a:srgbClr val="70544D"/>
      </a:dk1>
      <a:lt1>
        <a:srgbClr val="F8F6F2"/>
      </a:lt1>
      <a:dk2>
        <a:srgbClr val="A78D84"/>
      </a:dk2>
      <a:lt2>
        <a:srgbClr val="D0C6C3"/>
      </a:lt2>
      <a:accent1>
        <a:srgbClr val="F1D1C8"/>
      </a:accent1>
      <a:accent2>
        <a:srgbClr val="EAD6C6"/>
      </a:accent2>
      <a:accent3>
        <a:srgbClr val="EFEAE2"/>
      </a:accent3>
      <a:accent4>
        <a:srgbClr val="CCCCCC"/>
      </a:accent4>
      <a:accent5>
        <a:srgbClr val="FFFFFF"/>
      </a:accent5>
      <a:accent6>
        <a:srgbClr val="FFFFFF"/>
      </a:accent6>
      <a:hlink>
        <a:srgbClr val="816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616</Words>
  <Application>Microsoft Office PowerPoint</Application>
  <PresentationFormat>On-screen Show (16:9)</PresentationFormat>
  <Paragraphs>83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Nunito Light</vt:lpstr>
      <vt:lpstr>Urbanist Light</vt:lpstr>
      <vt:lpstr>Albert Sans</vt:lpstr>
      <vt:lpstr>ElsevierSans</vt:lpstr>
      <vt:lpstr>Wingdings</vt:lpstr>
      <vt:lpstr>Bebas Neue</vt:lpstr>
      <vt:lpstr>Anaheim</vt:lpstr>
      <vt:lpstr>Urbanist</vt:lpstr>
      <vt:lpstr>Arial</vt:lpstr>
      <vt:lpstr>Organizational Design Project Proposal by Slidesgo</vt:lpstr>
      <vt:lpstr>Team Name : MLmaster Team Member : Uday Singh </vt:lpstr>
      <vt:lpstr>Problem Statement : Brain Tumor Detection</vt:lpstr>
      <vt:lpstr>Proposed Solution</vt:lpstr>
      <vt:lpstr>Methodology/ Implementation Plan</vt:lpstr>
      <vt:lpstr>Tech Stack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Detection   Using CNN</dc:title>
  <dc:creator>Uday Singh</dc:creator>
  <cp:lastModifiedBy>Uday Singh</cp:lastModifiedBy>
  <cp:revision>29</cp:revision>
  <dcterms:modified xsi:type="dcterms:W3CDTF">2024-05-26T05:13:57Z</dcterms:modified>
</cp:coreProperties>
</file>